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embeddedFontLst>
    <p:embeddedFont>
      <p:font typeface="Architects Daughter"/>
      <p:regular r:id="rId18"/>
    </p:embeddedFont>
    <p:embeddedFont>
      <p:font typeface="Roboto"/>
      <p:regular r:id="rId19"/>
      <p:bold r:id="rId20"/>
      <p:italic r:id="rId21"/>
      <p:boldItalic r:id="rId22"/>
    </p:embeddedFont>
    <p:embeddedFont>
      <p:font typeface="Arial Black"/>
      <p:regular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7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6.xml"/><Relationship Id="rId21" Type="http://schemas.openxmlformats.org/officeDocument/2006/relationships/font" Target="fonts/Roboto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ArialBlack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regular.fntdata"/><Relationship Id="rId6" Type="http://schemas.openxmlformats.org/officeDocument/2006/relationships/slide" Target="slides/slide2.xml"/><Relationship Id="rId18" Type="http://schemas.openxmlformats.org/officeDocument/2006/relationships/font" Target="fonts/ArchitectsDaughter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24257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37188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678033"/>
            <a:ext cx="82221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4406166"/>
            <a:ext cx="82221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Title, Text, and Conten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44475"/>
            <a:ext cx="8385300" cy="14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838200" y="1905000"/>
            <a:ext cx="39276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4918075" y="1905000"/>
            <a:ext cx="39276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838200" y="6245225"/>
            <a:ext cx="1901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34290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6937375" y="6245225"/>
            <a:ext cx="1901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x">
  <p:cSld name="Title, Content and 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44475"/>
            <a:ext cx="8385300" cy="14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838200" y="1905000"/>
            <a:ext cx="39276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x="4918075" y="1905000"/>
            <a:ext cx="39276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838200" y="6245225"/>
            <a:ext cx="1901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4290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937375" y="6245225"/>
            <a:ext cx="1901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44475"/>
            <a:ext cx="8385300" cy="14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838200" y="1905000"/>
            <a:ext cx="80073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838200" y="6245225"/>
            <a:ext cx="1901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4290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937375" y="6245225"/>
            <a:ext cx="1901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753800"/>
            <a:ext cx="8222100" cy="1350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2248000"/>
            <a:ext cx="9144000" cy="1449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9849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2248000"/>
            <a:ext cx="9144000" cy="1449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9849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875100"/>
            <a:ext cx="9144000" cy="598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875133"/>
            <a:ext cx="9144000" cy="1449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21800"/>
            <a:ext cx="8826600" cy="803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33"/>
            <a:ext cx="58674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-98100" y="3374700"/>
            <a:ext cx="6858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651000"/>
            <a:ext cx="62271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089325" y="3375050"/>
            <a:ext cx="68571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3705955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-100"/>
            <a:ext cx="9144000" cy="6261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6163733"/>
            <a:ext cx="9144000" cy="987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6262433"/>
            <a:ext cx="8382000" cy="59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984966"/>
            <a:ext cx="8222100" cy="102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8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ctrTitle"/>
          </p:nvPr>
        </p:nvSpPr>
        <p:spPr>
          <a:xfrm>
            <a:off x="390525" y="2425700"/>
            <a:ext cx="82221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Daily Life in Roman Empire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Education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918075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Poor children were sent to work instead of school.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Wealthy children were tutored until seven and then went to school.</a:t>
            </a:r>
          </a:p>
        </p:txBody>
      </p:sp>
      <p:pic>
        <p:nvPicPr>
          <p:cNvPr descr="rome school" id="150" name="Shape 15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2774" y="1905000"/>
            <a:ext cx="4045500" cy="33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Recreation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533400" y="1905000"/>
            <a:ext cx="39276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Roman emperors gave the poor bread and circuses.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included gladiator games and chariot races.</a:t>
            </a:r>
          </a:p>
        </p:txBody>
      </p:sp>
      <p:pic>
        <p:nvPicPr>
          <p:cNvPr descr="rome gladiator" id="157" name="Shape 15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56400" y="1780025"/>
            <a:ext cx="4291500" cy="300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Country LIfe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838200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90% of the people lived in the country.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Wealthy Romans owned Villas.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Many country folks were not slaves but their lives were hard.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They lived in huts and worked trying to earn enough to survive.</a:t>
            </a:r>
          </a:p>
        </p:txBody>
      </p:sp>
      <p:pic>
        <p:nvPicPr>
          <p:cNvPr descr="rome hut" id="164" name="Shape 16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0200" y="2133600"/>
            <a:ext cx="2971799" cy="2405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Assignment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1295400"/>
            <a:ext cx="800735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Step 1: Create a Venn Diagram to compare/contrast the lives of Rich vs. Poor Roman citizens.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Step 2:  Using this information, create a diary entry of what your life is like as either a wealthy Roman or a poor Roman. Must be at least 5 sentences.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Step 3:  Create a second diary entry as a citizen from the opposite class that you chose in Step 2.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What was daily life like in Ancient Rome?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838200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Daily Life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Law and Order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Religion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Family Life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Food and Drink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Housing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Education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Recreation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Country Life</a:t>
            </a:r>
          </a:p>
        </p:txBody>
      </p:sp>
      <p:pic>
        <p:nvPicPr>
          <p:cNvPr descr="rome daily life" id="94" name="Shape 9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49724" y="2286000"/>
            <a:ext cx="3927600" cy="282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Daily Life in Ancient Rome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918075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 city of contrasts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Palaces and crammed apartments.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City Markets where men and women shopped.</a:t>
            </a:r>
          </a:p>
        </p:txBody>
      </p:sp>
      <p:pic>
        <p:nvPicPr>
          <p:cNvPr descr="rome mosaic" id="101" name="Shape 10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209800"/>
            <a:ext cx="3810000" cy="32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Daily Life in Ancient Rome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838200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Rich only a small part of Rome’s population.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Poor lived in filthy neighborhoods</a:t>
            </a: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Children of the poor were lucky to live past 10.</a:t>
            </a:r>
          </a:p>
        </p:txBody>
      </p:sp>
      <p:pic>
        <p:nvPicPr>
          <p:cNvPr descr="rome buildings" id="108" name="Shape 10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3000" y="2438400"/>
            <a:ext cx="3927600" cy="273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Law and Order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918075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Romans believed in the rule of law.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Roman law was strict, but crime was common.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Rich men tried to hide their wealth.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Not all law was applied equally.</a:t>
            </a:r>
          </a:p>
        </p:txBody>
      </p:sp>
      <p:pic>
        <p:nvPicPr>
          <p:cNvPr descr="rome law" id="115" name="Shape 1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6975" y="2209800"/>
            <a:ext cx="3776400" cy="284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Religion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918075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Religion was important to Romans.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Romans wanted to please their gods.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Believed gods controlled their daily life.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someone was sick, Romans would leave an offering.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Festivals and holidays held throughout the year.</a:t>
            </a:r>
          </a:p>
        </p:txBody>
      </p:sp>
      <p:pic>
        <p:nvPicPr>
          <p:cNvPr descr="Roman cast terracotta of ..."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600199"/>
            <a:ext cx="3657598" cy="4876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Family </a:t>
            </a:r>
            <a:r>
              <a:rPr b="1" i="0" lang="en-US" sz="4400" u="none" cap="none" strike="noStrike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Life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918075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family was ruled by the father.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Roman men provided for the family.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rich families men worked.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poor families both men and women worked.</a:t>
            </a:r>
          </a:p>
        </p:txBody>
      </p:sp>
      <p:pic>
        <p:nvPicPr>
          <p:cNvPr descr="rome family" id="129" name="Shape 1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6520" y="2057400"/>
            <a:ext cx="3439500" cy="343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Family Life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838200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Babies were born at home.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They were named in a ceremony after 9 days.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Roman boys had a ceremony between ages 14-18.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Roman girls had no ceremony and were married between 12-18.</a:t>
            </a:r>
          </a:p>
        </p:txBody>
      </p:sp>
      <p:pic>
        <p:nvPicPr>
          <p:cNvPr descr="rome life clothes" id="136" name="Shape 13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3000" y="2453921"/>
            <a:ext cx="3660900" cy="258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Food and Drink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918075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Romans ate depended on whether they were rich or poor.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Main foods were bread, beans, spices, vegetables, cheese and meats.</a:t>
            </a:r>
          </a:p>
        </p:txBody>
      </p:sp>
      <p:pic>
        <p:nvPicPr>
          <p:cNvPr descr="roman food" id="143" name="Shape 14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905000"/>
            <a:ext cx="3616800" cy="366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